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notesMasterIdLst>
    <p:notesMasterId r:id="rId20"/>
  </p:notesMasterIdLst>
  <p:sldIdLst>
    <p:sldId id="262" r:id="rId2"/>
    <p:sldId id="277" r:id="rId3"/>
    <p:sldId id="278" r:id="rId4"/>
    <p:sldId id="279" r:id="rId5"/>
    <p:sldId id="301" r:id="rId6"/>
    <p:sldId id="291" r:id="rId7"/>
    <p:sldId id="302" r:id="rId8"/>
    <p:sldId id="292" r:id="rId9"/>
    <p:sldId id="293" r:id="rId10"/>
    <p:sldId id="303" r:id="rId11"/>
    <p:sldId id="294" r:id="rId12"/>
    <p:sldId id="304" r:id="rId13"/>
    <p:sldId id="295" r:id="rId14"/>
    <p:sldId id="296" r:id="rId15"/>
    <p:sldId id="297" r:id="rId16"/>
    <p:sldId id="308" r:id="rId17"/>
    <p:sldId id="307" r:id="rId18"/>
    <p:sldId id="300" r:id="rId1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630" autoAdjust="0"/>
    <p:restoredTop sz="88265" autoAdjust="0"/>
  </p:normalViewPr>
  <p:slideViewPr>
    <p:cSldViewPr snapToGrid="0" snapToObjects="1">
      <p:cViewPr varScale="1">
        <p:scale>
          <a:sx n="83" d="100"/>
          <a:sy n="83" d="100"/>
        </p:scale>
        <p:origin x="126" y="4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7" d="100"/>
          <a:sy n="57" d="100"/>
        </p:scale>
        <p:origin x="176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BAFB97A-FE4E-DBEC-4A8E-059283C886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0ECC82-73DF-289C-535B-A5B1FAFD53F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771598-C0E0-4D4C-956B-1DB704EDEF26}" type="datetimeFigureOut">
              <a:rPr lang="en-GB"/>
              <a:pPr>
                <a:defRPr/>
              </a:pPr>
              <a:t>27/10/2025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91E24F4-5AD6-21F4-E323-0613A6BCF2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FDCC87A-5541-7D3D-D75A-66BA8CBAF3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2051F5-047A-0E38-C2BF-7394038806C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0FF711-CC3B-F5C1-95D2-D42A4A96DE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2228E1CE-BCA2-E245-996B-9819C0039FB6}" type="slidenum">
              <a:rPr lang="en-GB" altLang="es-ES"/>
              <a:pPr/>
              <a:t>‹Nº›</a:t>
            </a:fld>
            <a:endParaRPr lang="en-GB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599878F2-A30C-5691-313E-001A1BA687F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763DE260-FB0F-58A9-6084-02DFC32D55B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0C42D609-91DF-4933-886D-8F295C907B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fld id="{EF308256-743C-D744-9122-02213938183B}" type="slidenum">
              <a:rPr lang="en-GB" altLang="en-US">
                <a:latin typeface="Calibri" panose="020F0502020204030204" pitchFamily="34" charset="0"/>
              </a:rPr>
              <a:pPr/>
              <a:t>1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Marcador de imagen de diapositiva 1">
            <a:extLst>
              <a:ext uri="{FF2B5EF4-FFF2-40B4-BE49-F238E27FC236}">
                <a16:creationId xmlns:a16="http://schemas.microsoft.com/office/drawing/2014/main" id="{B7DE5999-DE61-9716-E44F-D78E3A13D42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Marcador de notas 2">
            <a:extLst>
              <a:ext uri="{FF2B5EF4-FFF2-40B4-BE49-F238E27FC236}">
                <a16:creationId xmlns:a16="http://schemas.microsoft.com/office/drawing/2014/main" id="{CB88DFA1-BAA2-D69C-0D2B-C83AA66E70F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ES"/>
          </a:p>
        </p:txBody>
      </p:sp>
      <p:sp>
        <p:nvSpPr>
          <p:cNvPr id="33796" name="Marcador de número de diapositiva 3">
            <a:extLst>
              <a:ext uri="{FF2B5EF4-FFF2-40B4-BE49-F238E27FC236}">
                <a16:creationId xmlns:a16="http://schemas.microsoft.com/office/drawing/2014/main" id="{2C4B83CF-7825-586A-E779-A589EA5BE0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fld id="{789938A3-2F57-CE48-BCA1-6D1DBA86CAF2}" type="slidenum">
              <a:rPr lang="en-GB" altLang="es-ES">
                <a:latin typeface="Calibri" panose="020F0502020204030204" pitchFamily="34" charset="0"/>
              </a:rPr>
              <a:pPr/>
              <a:t>7</a:t>
            </a:fld>
            <a:endParaRPr lang="en-GB" altLang="es-E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>
            <a:extLst>
              <a:ext uri="{FF2B5EF4-FFF2-40B4-BE49-F238E27FC236}">
                <a16:creationId xmlns:a16="http://schemas.microsoft.com/office/drawing/2014/main" id="{DDD9BE82-2D4A-3693-684B-7C03B027018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>
            <a:extLst>
              <a:ext uri="{FF2B5EF4-FFF2-40B4-BE49-F238E27FC236}">
                <a16:creationId xmlns:a16="http://schemas.microsoft.com/office/drawing/2014/main" id="{DF16E9B3-554D-462C-2829-2EC79B1E88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2239CEAF-3479-36A8-DBE8-226594F178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fld id="{4417A2B3-966E-9A4A-A707-9663E13554F1}" type="slidenum">
              <a:rPr lang="en-GB" altLang="en-US">
                <a:latin typeface="Calibri" panose="020F0502020204030204" pitchFamily="34" charset="0"/>
              </a:rPr>
              <a:pPr/>
              <a:t>18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60C71ADD-3BB1-F4BA-A774-9109300F8EC6}"/>
              </a:ext>
            </a:extLst>
          </p:cNvPr>
          <p:cNvSpPr/>
          <p:nvPr userDrawn="1"/>
        </p:nvSpPr>
        <p:spPr>
          <a:xfrm>
            <a:off x="-17463" y="0"/>
            <a:ext cx="3886201" cy="6862763"/>
          </a:xfrm>
          <a:prstGeom prst="rect">
            <a:avLst/>
          </a:prstGeom>
          <a:solidFill>
            <a:srgbClr val="EE8D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0B6651C3-5615-A466-CFB7-3F0223DABD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2524125"/>
            <a:ext cx="554355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9">
            <a:extLst>
              <a:ext uri="{FF2B5EF4-FFF2-40B4-BE49-F238E27FC236}">
                <a16:creationId xmlns:a16="http://schemas.microsoft.com/office/drawing/2014/main" id="{04730F52-8C80-8697-1818-102FF8563C5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761663" y="52054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8040F103-B598-D5B4-E02B-A16071A665B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5600946" y="4572000"/>
            <a:ext cx="5543304" cy="655638"/>
          </a:xfrm>
        </p:spPr>
        <p:txBody>
          <a:bodyPr anchor="t"/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5809088" y="2655426"/>
            <a:ext cx="5137427" cy="1505094"/>
          </a:xfrm>
        </p:spPr>
        <p:txBody>
          <a:bodyPr>
            <a:norm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F61607D2-8130-EFE8-C851-0240AFA5109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93051-E17D-7449-9099-D0E434CD6727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74BE1AB-0640-5C32-246C-EC0C84D60C4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rgbClr val="80227B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D8E773F-20B0-B23E-C1C0-0AF21597BB4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4CF0C3D7-C44D-144F-8B69-F85A44E7E1FB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64049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id="{E4D8522E-13A6-470D-C9EE-54B408BD33C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buFontTx/>
              <a:buBlip>
                <a:blip r:embed="rId2"/>
              </a:buBlip>
              <a:defRPr/>
            </a:pPr>
            <a:endParaRPr lang="en-GB" altLang="en-US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5A5F54F0-51EA-490A-53D1-00A6C927A3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CC516181-D029-CFBF-7A23-87E8D90DDFA0}"/>
              </a:ext>
            </a:extLst>
          </p:cNvPr>
          <p:cNvSpPr/>
          <p:nvPr userDrawn="1"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69A7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8EEC7C65-9516-99B4-59FD-C4F4C1A8F9E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199" y="2070100"/>
            <a:ext cx="7292010" cy="3416300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04006102-F4C6-5EA3-4A56-8A85D3207EA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F2F38BF2-1750-3CEC-C4BA-72C42AD75D3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B13BADB9-BCE9-2F4B-B95A-3C7EAD82DDA1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462CB1B3-4397-348F-CA71-474EFEA267E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C7659-9622-2F4D-9CC4-E669DCB17F40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55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id="{2A50CB83-9A7B-1CBA-C34A-F9FAE557AD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buFontTx/>
              <a:buBlip>
                <a:blip r:embed="rId2"/>
              </a:buBlip>
              <a:defRPr/>
            </a:pPr>
            <a:endParaRPr lang="en-GB" altLang="en-US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6CC13601-01FA-A99B-53C3-825D4BBAA5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FEC6DE9F-42B5-B195-82F4-D7F01E514272}"/>
              </a:ext>
            </a:extLst>
          </p:cNvPr>
          <p:cNvSpPr/>
          <p:nvPr userDrawn="1"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C84C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6D84FE29-642E-F322-CB73-5F749D7C0D6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199" y="2070100"/>
            <a:ext cx="7292010" cy="3416300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16CA3CF2-3B62-63B5-6817-8AD729E3510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B83939B2-6EFE-0AF3-4FF1-FD86B2FF5D6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53581344-0815-9246-A662-E1911038CCEE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946B1C89-37B4-0D43-2FD0-018C87BDBDA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B1C2F-8F1E-1A4D-A45E-D7345C7F64C2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639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id="{E436C392-7A1E-BA39-0285-E51BBDC9767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buFontTx/>
              <a:buBlip>
                <a:blip r:embed="rId2"/>
              </a:buBlip>
              <a:defRPr/>
            </a:pPr>
            <a:endParaRPr lang="en-GB" altLang="en-US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330BCC80-26EA-ECAE-2FB5-530C23D052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525" y="1038225"/>
            <a:ext cx="61087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83FB4C40-FFC7-BEA2-B723-43D0833188F4}"/>
              </a:ext>
            </a:extLst>
          </p:cNvPr>
          <p:cNvSpPr/>
          <p:nvPr userDrawn="1"/>
        </p:nvSpPr>
        <p:spPr>
          <a:xfrm>
            <a:off x="-15875" y="0"/>
            <a:ext cx="3783013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0377" y="365125"/>
            <a:ext cx="7292009" cy="6299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074145" y="2325636"/>
            <a:ext cx="7292010" cy="3416300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4F5AEDBF-5CA9-6197-645A-AF6B936DED7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CC104C5D-5EF7-336C-C422-07FE0460472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D43FE6A-BF68-8941-959D-2A4DC9E3C88E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6D400449-CF5F-12FE-5ABE-7759BC048D9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B6A91-0B50-6A47-83D5-0BB3AE4694E5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1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3A43684C-6A82-CA22-8CBB-4516D05CC84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E4B447A9-78BF-C4EC-C7BF-06DC54EC8D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8B29CF6-8D5A-0F4D-9749-2F07813EF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6206D-6452-2740-9B46-611A8DB5D903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5EC29EB-8931-66B4-EB10-32D85BD73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E7C5598-C74B-FC91-C922-C91DB1B6A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0B066-1EBA-2945-9046-D8A4BC21E702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440092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>
            <a:extLst>
              <a:ext uri="{FF2B5EF4-FFF2-40B4-BE49-F238E27FC236}">
                <a16:creationId xmlns:a16="http://schemas.microsoft.com/office/drawing/2014/main" id="{89DFFEED-7D9C-6A4C-EA16-0E71CD2A27F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C90BE3A1-45B5-8F48-6A2B-2E7CB16B2B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1275" y="-17463"/>
            <a:ext cx="1990725" cy="170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>
            <a:extLst>
              <a:ext uri="{FF2B5EF4-FFF2-40B4-BE49-F238E27FC236}">
                <a16:creationId xmlns:a16="http://schemas.microsoft.com/office/drawing/2014/main" id="{959169BC-207A-9948-52D7-44142539587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838200" y="2082800"/>
            <a:ext cx="10515600" cy="2674938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78BFB30E-C86C-AAAA-90C7-E8C6525662C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9916200F-A153-6623-8B07-15C41DACB3B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481CC670-FFE1-0E47-882F-72426893AB7D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300BDC7A-49E6-72BA-E9DA-AA08B617493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72609-2914-894B-9949-0DDC4D39E094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35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B1B88127-45F8-CDB3-CAA9-E454BA3344E8}"/>
              </a:ext>
            </a:extLst>
          </p:cNvPr>
          <p:cNvSpPr/>
          <p:nvPr userDrawn="1"/>
        </p:nvSpPr>
        <p:spPr>
          <a:xfrm>
            <a:off x="0" y="0"/>
            <a:ext cx="12192000" cy="1225550"/>
          </a:xfrm>
          <a:prstGeom prst="rect">
            <a:avLst/>
          </a:prstGeom>
          <a:solidFill>
            <a:srgbClr val="C340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463" y="1750000"/>
            <a:ext cx="11384894" cy="807720"/>
          </a:xfrm>
          <a:ln w="12700">
            <a:solidFill>
              <a:schemeClr val="tx1"/>
            </a:solidFill>
            <a:prstDash val="sysDot"/>
          </a:ln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464" y="2817976"/>
            <a:ext cx="11384893" cy="3720936"/>
          </a:xfrm>
          <a:ln w="12700">
            <a:solidFill>
              <a:schemeClr val="tx1"/>
            </a:solidFill>
            <a:prstDash val="sysDot"/>
          </a:ln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3402767" y="207481"/>
            <a:ext cx="7095475" cy="979487"/>
          </a:xfrm>
        </p:spPr>
        <p:txBody>
          <a:bodyPr>
            <a:normAutofit/>
          </a:bodyPr>
          <a:lstStyle>
            <a:lvl1pPr marL="182880" marR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itchFamily="18" charset="2"/>
              <a:buNone/>
              <a:tabLst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9458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16E73941-7CE8-4DCB-923A-4669371CA6E6}"/>
              </a:ext>
            </a:extLst>
          </p:cNvPr>
          <p:cNvSpPr/>
          <p:nvPr userDrawn="1"/>
        </p:nvSpPr>
        <p:spPr>
          <a:xfrm>
            <a:off x="0" y="-4763"/>
            <a:ext cx="12192000" cy="6858001"/>
          </a:xfrm>
          <a:prstGeom prst="rect">
            <a:avLst/>
          </a:prstGeom>
          <a:solidFill>
            <a:srgbClr val="3B6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C63E938B-CCDC-E0D1-5BF5-88C22519E2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861425" y="6138863"/>
            <a:ext cx="317658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442128" y="1486581"/>
            <a:ext cx="2824163" cy="3951287"/>
          </a:xfrm>
          <a:solidFill>
            <a:schemeClr val="bg2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26050" y="1486581"/>
            <a:ext cx="2824163" cy="3951287"/>
          </a:xfrm>
          <a:solidFill>
            <a:schemeClr val="bg2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809972" y="1486581"/>
            <a:ext cx="2824163" cy="3951287"/>
          </a:xfrm>
          <a:solidFill>
            <a:schemeClr val="bg2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442128" y="365126"/>
            <a:ext cx="9911672" cy="11214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436346" y="5566763"/>
            <a:ext cx="2823486" cy="539070"/>
          </a:xfr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4626050" y="5566088"/>
            <a:ext cx="2823486" cy="539070"/>
          </a:xfr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7833641" y="5560893"/>
            <a:ext cx="2823486" cy="539070"/>
          </a:xfr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9F520132-C3D2-F3B8-00C8-C3F16718F9C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DC018-A5B0-544F-A93F-A3B00688976A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AA8AE5A2-E49E-C084-9AAC-E165AC87CE62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9D0A7CCB-944F-3A23-C28C-60B87B91A5A6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D4F983CA-AE36-D249-B391-FA994D8C93BC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292735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A869079-8828-702B-29D8-34B1A0745C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28A12C1-5160-A1CD-D970-89CA97C115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82AF3E-14C3-8C41-B61B-081B5EEA848D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88FFF-7367-DF3D-C2B0-CE8EAF09BF3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487E5-9737-FE42-8D0F-2231590CC476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30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E2FFF-97C4-875A-335C-32CC34DA87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CD365-63F1-5880-8DF2-62456CDF87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chemeClr val="accent1"/>
                </a:solidFill>
              </a:defRPr>
            </a:lvl1pPr>
          </a:lstStyle>
          <a:p>
            <a:fld id="{DDE9D5C2-D2DF-6C4A-93DB-3F8833761A14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5495FC9B-E39A-C423-C1DD-A2B554CED4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79FCFF-14D0-7599-DBE4-AF61C24D71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270AAC-AA59-8941-9F42-4647FA5D1BBF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  <p:pic>
        <p:nvPicPr>
          <p:cNvPr id="1030" name="Picture 1">
            <a:extLst>
              <a:ext uri="{FF2B5EF4-FFF2-40B4-BE49-F238E27FC236}">
                <a16:creationId xmlns:a16="http://schemas.microsoft.com/office/drawing/2014/main" id="{F013E4ED-4B06-8A2A-9734-1FC8BAA7409D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31" r:id="rId9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 spc="-6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9pPr>
    </p:titleStyle>
    <p:bodyStyle>
      <a:lvl1pPr marL="182563" indent="-182563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Font typeface="Wingdings 2" pitchFamily="2" charset="2"/>
        <a:buChar char="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182563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2" charset="2"/>
        <a:buChar char="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182563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2" charset="2"/>
        <a:buChar char=""/>
        <a:defRPr sz="16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182563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2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182563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2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crkit.or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76C22-4AF1-CEDB-711F-12289058D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829" y="1182249"/>
            <a:ext cx="10510646" cy="3254375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sz="6000" dirty="0">
                <a:solidFill>
                  <a:prstClr val="white"/>
                </a:solidFill>
              </a:rPr>
              <a:t>RESOLUCIÓN DE CONFLICTOS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753DA544-7BB1-514A-9F4A-C9C603F984F1}"/>
              </a:ext>
            </a:extLst>
          </p:cNvPr>
          <p:cNvGrpSpPr/>
          <p:nvPr/>
        </p:nvGrpSpPr>
        <p:grpSpPr>
          <a:xfrm>
            <a:off x="3714190" y="5347947"/>
            <a:ext cx="3885722" cy="1320800"/>
            <a:chOff x="3714190" y="5347947"/>
            <a:chExt cx="3885722" cy="1320800"/>
          </a:xfrm>
        </p:grpSpPr>
        <p:pic>
          <p:nvPicPr>
            <p:cNvPr id="5" name="Picture 7">
              <a:extLst>
                <a:ext uri="{FF2B5EF4-FFF2-40B4-BE49-F238E27FC236}">
                  <a16:creationId xmlns:a16="http://schemas.microsoft.com/office/drawing/2014/main" id="{7E644798-9C93-4FCF-F214-19676F5A98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190" y="5894811"/>
              <a:ext cx="2095500" cy="482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8">
              <a:extLst>
                <a:ext uri="{FF2B5EF4-FFF2-40B4-BE49-F238E27FC236}">
                  <a16:creationId xmlns:a16="http://schemas.microsoft.com/office/drawing/2014/main" id="{5825D1FD-8796-DD54-4442-B2CF91B10C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9112" y="5347947"/>
              <a:ext cx="1320800" cy="132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F94412BF-7A3A-72D3-FB75-20DBA6CA7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28" y="5882111"/>
            <a:ext cx="24765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C5002B88-9046-DF2A-8475-090AF0435F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9052" y="718271"/>
            <a:ext cx="3353895" cy="335389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F8C279D-A8C7-C750-34E8-2A900C1F548C}"/>
              </a:ext>
            </a:extLst>
          </p:cNvPr>
          <p:cNvSpPr txBox="1">
            <a:spLocks/>
          </p:cNvSpPr>
          <p:nvPr/>
        </p:nvSpPr>
        <p:spPr>
          <a:xfrm>
            <a:off x="3312295" y="305339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RESOLUCIÓN DE CONFLICTOS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52221E70-AF2C-AC5B-472C-93904146C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8AA7B299-999C-75B9-68CF-5809918A0475}"/>
              </a:ext>
            </a:extLst>
          </p:cNvPr>
          <p:cNvSpPr txBox="1"/>
          <p:nvPr/>
        </p:nvSpPr>
        <p:spPr>
          <a:xfrm>
            <a:off x="976288" y="1980152"/>
            <a:ext cx="6172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EL PROCESO DE DESESCALADA
Respira y regula tus propias emociones
Reconoce la tensión
Invita a una conversación respetuosa
Usa declaraciones en primera persona, no acusaciones en primera persona
Escuche atentamente antes de responder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8194" name="Picture 2" descr="Ilustración de acuerdo comercial dibujado a mano plana">
            <a:extLst>
              <a:ext uri="{FF2B5EF4-FFF2-40B4-BE49-F238E27FC236}">
                <a16:creationId xmlns:a16="http://schemas.microsoft.com/office/drawing/2014/main" id="{B5EC5D37-99CE-823D-13D6-7449F972F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849" y="1690503"/>
            <a:ext cx="5566747" cy="3476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F1F9C595-39A8-272E-8C25-AEB5435BDED8}"/>
              </a:ext>
            </a:extLst>
          </p:cNvPr>
          <p:cNvSpPr txBox="1">
            <a:spLocks/>
          </p:cNvSpPr>
          <p:nvPr/>
        </p:nvSpPr>
        <p:spPr>
          <a:xfrm>
            <a:off x="3514865" y="274271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RESOLUCIÓN DE CONFLICTOS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E2F051D2-863F-2769-090F-2741ECFC2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9D86CB58-4BED-7156-5992-4A2470AA60DA}"/>
              </a:ext>
            </a:extLst>
          </p:cNvPr>
          <p:cNvSpPr txBox="1"/>
          <p:nvPr/>
        </p:nvSpPr>
        <p:spPr>
          <a:xfrm>
            <a:off x="698267" y="1762506"/>
            <a:ext cx="61722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COMUNICACIÓN ASERTIVA EN EL CONFLICTO
✔️ Habla con honestidad y respeto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✔️ Expresar las necesidades con claridad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✔️ Establezca límites cuando sea necesario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✔️ Mantente abierto a la otra perspectiva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9218" name="Picture 2" descr="Concepto plano de salud mental con símbolos de psicología abstracta ilustración vectorial">
            <a:extLst>
              <a:ext uri="{FF2B5EF4-FFF2-40B4-BE49-F238E27FC236}">
                <a16:creationId xmlns:a16="http://schemas.microsoft.com/office/drawing/2014/main" id="{0E72038B-4475-D52D-ED25-ADF0A6889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146" y="1568194"/>
            <a:ext cx="5850587" cy="389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35C72DE-570D-AEEE-3C42-B85D579096FC}"/>
              </a:ext>
            </a:extLst>
          </p:cNvPr>
          <p:cNvSpPr txBox="1">
            <a:spLocks/>
          </p:cNvSpPr>
          <p:nvPr/>
        </p:nvSpPr>
        <p:spPr>
          <a:xfrm>
            <a:off x="3456758" y="374650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RESOLUCIÓN DE CONFLICTOS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50C9F766-01C9-1433-EDEB-C1CA56847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45AC468B-6475-7F15-DB92-746367C2CFDE}"/>
              </a:ext>
            </a:extLst>
          </p:cNvPr>
          <p:cNvSpPr txBox="1"/>
          <p:nvPr/>
        </p:nvSpPr>
        <p:spPr>
          <a:xfrm>
            <a:off x="698267" y="2014945"/>
            <a:ext cx="6172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EL ENFOQUE DE GANAR-GANAR
La verdadera resolución busca resultados donde: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Todos se sienten escuchados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Se reconocen las necesidades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Se exploran los compromisos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La confianza se preserva o reconstruye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AAEA7BA-9315-43D0-196E-390EDEB6E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851" y="1212056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901BCA4-6FB2-3A12-EFBA-C09F49D7506D}"/>
              </a:ext>
            </a:extLst>
          </p:cNvPr>
          <p:cNvSpPr txBox="1">
            <a:spLocks/>
          </p:cNvSpPr>
          <p:nvPr/>
        </p:nvSpPr>
        <p:spPr>
          <a:xfrm>
            <a:off x="3558044" y="207713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RESOLUCIÓN DE CONFLICTOS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DDED675F-B7F0-C3A7-AA3F-8C6B66FD3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44E62E1E-4AF7-A93F-58E7-5CAFC2A03B8C}"/>
              </a:ext>
            </a:extLst>
          </p:cNvPr>
          <p:cNvSpPr txBox="1"/>
          <p:nvPr/>
        </p:nvSpPr>
        <p:spPr>
          <a:xfrm>
            <a:off x="698267" y="1882526"/>
            <a:ext cx="6172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CUÁNDO ALEJARSE
Algunos conflictos no se pueden resolver en el momento.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Pausar si: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Las emociones son demasiado altas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La seguridad se siente amenazada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La conversación se vuelve cíclica
Regresa con claridad y calma.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11266" name="Picture 2" descr="Carácter del concepto de plagio">
            <a:extLst>
              <a:ext uri="{FF2B5EF4-FFF2-40B4-BE49-F238E27FC236}">
                <a16:creationId xmlns:a16="http://schemas.microsoft.com/office/drawing/2014/main" id="{90E3B8CB-C7E0-CB7F-7EBE-07D977607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581" y="1503430"/>
            <a:ext cx="6296667" cy="419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CE07544-C50B-ADBC-9D54-86A8C643EA5F}"/>
              </a:ext>
            </a:extLst>
          </p:cNvPr>
          <p:cNvSpPr txBox="1">
            <a:spLocks/>
          </p:cNvSpPr>
          <p:nvPr/>
        </p:nvSpPr>
        <p:spPr>
          <a:xfrm>
            <a:off x="3401194" y="178545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RESOLUCIÓN DE CONFLICTOS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8D7A61A2-1CD1-288F-CCF9-232644085A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00E801CC-1348-1EA5-E4FE-1E1B1FD292B8}"/>
              </a:ext>
            </a:extLst>
          </p:cNvPr>
          <p:cNvSpPr txBox="1"/>
          <p:nvPr/>
        </p:nvSpPr>
        <p:spPr>
          <a:xfrm>
            <a:off x="698267" y="1853358"/>
            <a:ext cx="6172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MEDIACIÓN Y APOYO
Para conflictos más complejos, incluya: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Un tercero neutral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Proceso claro y reglas básicas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Un enfoque en la resolución, no en el castigo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Espacio para que ambas partes se sientan escuchadas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12292" name="Picture 4" descr="Concepto de compañeros de trabajo para la página de inicio">
            <a:extLst>
              <a:ext uri="{FF2B5EF4-FFF2-40B4-BE49-F238E27FC236}">
                <a16:creationId xmlns:a16="http://schemas.microsoft.com/office/drawing/2014/main" id="{BEA6792C-8647-101F-47AB-3B1AAA6AF2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377" y="1382361"/>
            <a:ext cx="4656931" cy="465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EDCA620-FE5F-A6E9-BAED-B451CB479497}"/>
              </a:ext>
            </a:extLst>
          </p:cNvPr>
          <p:cNvSpPr txBox="1">
            <a:spLocks/>
          </p:cNvSpPr>
          <p:nvPr/>
        </p:nvSpPr>
        <p:spPr>
          <a:xfrm>
            <a:off x="3390106" y="361156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RESOLUCIÓN DE CONFLICTOS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0229EBED-D33C-2CD1-2B00-B7F419B55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0BBBF9F7-689E-EC01-7C0A-9100630502CD}"/>
              </a:ext>
            </a:extLst>
          </p:cNvPr>
          <p:cNvSpPr txBox="1"/>
          <p:nvPr/>
        </p:nvSpPr>
        <p:spPr>
          <a:xfrm>
            <a:off x="879004" y="1730332"/>
            <a:ext cx="6172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REFLEXIÓN DESPUÉS DEL CONFLICTO
Pregúntate: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¿Qué aprendí sobre mí mismo?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¿Qué funcionó o no funcionó?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¿Qué quiero probar la próxima vez?
El conflicto puede ser un espejo y un maestro.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40C5C90-CA78-65D6-0DC0-36B46AAF8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4516" y="1503430"/>
            <a:ext cx="6077415" cy="415563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5CEB0C-7209-3962-A9B3-9E7BCEEB6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13D4631-A585-C548-D52B-8D3C8C078068}"/>
              </a:ext>
            </a:extLst>
          </p:cNvPr>
          <p:cNvSpPr txBox="1">
            <a:spLocks/>
          </p:cNvSpPr>
          <p:nvPr/>
        </p:nvSpPr>
        <p:spPr>
          <a:xfrm>
            <a:off x="3390106" y="361156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RESOLUCIÓN DE CONFLICTOS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EBD6D3B0-B40B-D3FA-31D0-50013F256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24079F81-3FAA-A722-1E47-E072B966E89B}"/>
              </a:ext>
            </a:extLst>
          </p:cNvPr>
          <p:cNvSpPr txBox="1"/>
          <p:nvPr/>
        </p:nvSpPr>
        <p:spPr>
          <a:xfrm>
            <a:off x="1441532" y="2209073"/>
            <a:ext cx="857433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CONCLUSIÓN
El conflicto no es un fracaso, es parte de la vida.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Cuando se maneja bien, conduce al crecimiento, la claridad y los lazos humanos más fuertes.
"La paz no es la ausencia de conflicto, sino la capacidad de manejar el conflicto por medios pacíficos". Ronald Reagan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46796554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A7A8F4-C04E-32F2-282D-A617D2D90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1938" y="1749425"/>
            <a:ext cx="11385550" cy="808038"/>
          </a:xfr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en-GB" sz="2667" dirty="0" err="1">
                <a:solidFill>
                  <a:prstClr val="black"/>
                </a:solidFill>
              </a:rPr>
              <a:t>Referencias</a:t>
            </a:r>
            <a:endParaRPr lang="en-GB" sz="2667" dirty="0">
              <a:solidFill>
                <a:prstClr val="black"/>
              </a:solidFill>
            </a:endParaRPr>
          </a:p>
        </p:txBody>
      </p:sp>
      <p:pic>
        <p:nvPicPr>
          <p:cNvPr id="29700" name="Picture 4">
            <a:extLst>
              <a:ext uri="{FF2B5EF4-FFF2-40B4-BE49-F238E27FC236}">
                <a16:creationId xmlns:a16="http://schemas.microsoft.com/office/drawing/2014/main" id="{8E0C71C5-06C4-D7AE-46AE-6B4CBE4974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263" y="1222375"/>
            <a:ext cx="3360737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8D64300-C1E7-673C-E504-3AFE149498A2}"/>
              </a:ext>
            </a:extLst>
          </p:cNvPr>
          <p:cNvSpPr txBox="1">
            <a:spLocks/>
          </p:cNvSpPr>
          <p:nvPr/>
        </p:nvSpPr>
        <p:spPr>
          <a:xfrm>
            <a:off x="3360738" y="175419"/>
            <a:ext cx="7670800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RESOLUCIÓN DE CONFLICTOS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2A2612BE-D650-9527-CDD5-0001E76DF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A1BA8792-05A6-FCC4-B0CE-EDDAE2FF67FE}"/>
              </a:ext>
            </a:extLst>
          </p:cNvPr>
          <p:cNvSpPr txBox="1"/>
          <p:nvPr/>
        </p:nvSpPr>
        <p:spPr>
          <a:xfrm>
            <a:off x="1460500" y="3561874"/>
            <a:ext cx="763537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Rosenberg, M. (2003). </a:t>
            </a:r>
            <a:r>
              <a:rPr lang="es-ES" i="1" dirty="0" err="1"/>
              <a:t>Nonviolent</a:t>
            </a:r>
            <a:r>
              <a:rPr lang="es-ES" i="1" dirty="0"/>
              <a:t> </a:t>
            </a:r>
            <a:r>
              <a:rPr lang="es-ES" i="1" dirty="0" err="1"/>
              <a:t>Communication</a:t>
            </a:r>
            <a:r>
              <a:rPr lang="es-ES" i="1" dirty="0"/>
              <a:t>.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Stone, D., </a:t>
            </a:r>
            <a:r>
              <a:rPr lang="es-ES" dirty="0" err="1"/>
              <a:t>Patton</a:t>
            </a:r>
            <a:r>
              <a:rPr lang="es-ES" dirty="0"/>
              <a:t>, B., &amp; </a:t>
            </a:r>
            <a:r>
              <a:rPr lang="es-ES" dirty="0" err="1"/>
              <a:t>Heen</a:t>
            </a:r>
            <a:r>
              <a:rPr lang="es-ES" dirty="0"/>
              <a:t>, S. (2010). </a:t>
            </a:r>
            <a:r>
              <a:rPr lang="es-ES" i="1" dirty="0" err="1"/>
              <a:t>Difficult</a:t>
            </a:r>
            <a:r>
              <a:rPr lang="es-ES" i="1" dirty="0"/>
              <a:t> </a:t>
            </a:r>
            <a:r>
              <a:rPr lang="es-ES" i="1" dirty="0" err="1"/>
              <a:t>Conversations</a:t>
            </a:r>
            <a:r>
              <a:rPr lang="es-ES" i="1" dirty="0"/>
              <a:t>.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Goleman, D. (1995). </a:t>
            </a:r>
            <a:r>
              <a:rPr lang="es-ES" i="1" dirty="0" err="1"/>
              <a:t>Emotional</a:t>
            </a:r>
            <a:r>
              <a:rPr lang="es-ES" i="1" dirty="0"/>
              <a:t> </a:t>
            </a:r>
            <a:r>
              <a:rPr lang="es-ES" i="1" dirty="0" err="1"/>
              <a:t>Intelligence</a:t>
            </a:r>
            <a:r>
              <a:rPr lang="es-ES" i="1" dirty="0"/>
              <a:t>.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hlinkClick r:id="rId4"/>
              </a:rPr>
              <a:t>CRKit – Conflict Resolution Toolkit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Greater</a:t>
            </a:r>
            <a:r>
              <a:rPr lang="es-ES" dirty="0"/>
              <a:t> Good – </a:t>
            </a:r>
            <a:r>
              <a:rPr lang="es-ES" dirty="0" err="1"/>
              <a:t>Conflict</a:t>
            </a:r>
            <a:r>
              <a:rPr lang="es-ES" dirty="0"/>
              <a:t> Tools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73EBAA4A-88F8-22CD-516A-95B727E8171A}"/>
              </a:ext>
            </a:extLst>
          </p:cNvPr>
          <p:cNvSpPr txBox="1">
            <a:spLocks/>
          </p:cNvSpPr>
          <p:nvPr/>
        </p:nvSpPr>
        <p:spPr>
          <a:xfrm>
            <a:off x="1954213" y="3227294"/>
            <a:ext cx="8764587" cy="137963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endParaRPr lang="en-GB" dirty="0"/>
          </a:p>
          <a:p>
            <a:pPr algn="ctr" fontAlgn="auto">
              <a:spcAft>
                <a:spcPts val="0"/>
              </a:spcAft>
              <a:defRPr/>
            </a:pPr>
            <a:r>
              <a:rPr lang="en-GB" sz="4667" b="1" dirty="0"/>
              <a:t>www.____________________</a:t>
            </a:r>
            <a:endParaRPr lang="en-GB" sz="4667" dirty="0"/>
          </a:p>
          <a:p>
            <a:pPr algn="ctr" fontAlgn="auto">
              <a:spcAft>
                <a:spcPts val="0"/>
              </a:spcAft>
              <a:defRPr/>
            </a:pPr>
            <a:r>
              <a:rPr lang="en-GB" sz="4667" b="1" dirty="0" err="1"/>
              <a:t>www.facebook.com</a:t>
            </a:r>
            <a:r>
              <a:rPr lang="en-GB" sz="4667" b="1" dirty="0"/>
              <a:t>/___________________</a:t>
            </a:r>
            <a:r>
              <a:rPr lang="en-GB" sz="4700" b="1" dirty="0"/>
              <a:t> </a:t>
            </a:r>
          </a:p>
          <a:p>
            <a:pPr algn="ctr" fontAlgn="auto"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B5DA89-F1AB-11C7-FB58-70BDDF45753B}"/>
              </a:ext>
            </a:extLst>
          </p:cNvPr>
          <p:cNvSpPr txBox="1"/>
          <p:nvPr/>
        </p:nvSpPr>
        <p:spPr>
          <a:xfrm>
            <a:off x="174625" y="5124450"/>
            <a:ext cx="7153275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1400" dirty="0">
                <a:solidFill>
                  <a:schemeClr val="bg1"/>
                </a:solidFill>
                <a:latin typeface="+mn-lt"/>
              </a:rPr>
              <a:t>Descargo de responsabilidad: La publicación ha sido elaborada con el apoyo del Programa Erasmus + de la Unión Europea. El contenido de esta página es responsabilidad exclusiva de los socios y no puede considerarse en modo alguno como un reflejo de las opiniones de la AN y de la Comisión.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49025A92-1C39-A4EF-56D8-FD5D4A10B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052" y="75105"/>
            <a:ext cx="3353895" cy="33538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95E8385-45A9-87A5-8F94-94F34E5E59C1}"/>
              </a:ext>
            </a:extLst>
          </p:cNvPr>
          <p:cNvSpPr txBox="1">
            <a:spLocks/>
          </p:cNvSpPr>
          <p:nvPr/>
        </p:nvSpPr>
        <p:spPr>
          <a:xfrm>
            <a:off x="3161809" y="336869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RESOLUCIÓN DE CONFLICTOS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BBA0EAC5-94D9-6D14-675E-282A0537E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6176D091-F686-5D3C-022C-B37FB68501BC}"/>
              </a:ext>
            </a:extLst>
          </p:cNvPr>
          <p:cNvSpPr txBox="1"/>
          <p:nvPr/>
        </p:nvSpPr>
        <p:spPr>
          <a:xfrm>
            <a:off x="2941721" y="2347573"/>
            <a:ext cx="61722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Objetivo: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Transformar el conflicto en una oportunidad para el crecimiento, la comprensión y las relaciones más sólidas a través de una comunicación efectiva y una regulación emocional.</a:t>
            </a:r>
            <a:endParaRPr lang="es-ES"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B36FDD1-DC86-B209-8FF7-5A4F69998553}"/>
              </a:ext>
            </a:extLst>
          </p:cNvPr>
          <p:cNvSpPr txBox="1">
            <a:spLocks/>
          </p:cNvSpPr>
          <p:nvPr/>
        </p:nvSpPr>
        <p:spPr>
          <a:xfrm>
            <a:off x="3489000" y="255313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RESOLUCIÓN DE CONFLICTOS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C3CA02EE-B7B6-7CE7-BF4A-8204B92E3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74C693D5-0BE1-1D2A-611A-F4ED45BFD980}"/>
              </a:ext>
            </a:extLst>
          </p:cNvPr>
          <p:cNvSpPr txBox="1"/>
          <p:nvPr/>
        </p:nvSpPr>
        <p:spPr>
          <a:xfrm>
            <a:off x="698267" y="2597773"/>
            <a:ext cx="6172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OBJETIVOS
• Comprender qué es el conflicto y por qué surge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Identificar patrones emocionales y de comunicación en el conflicto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Aprender pasos para reducir la escalada y resolver conflictos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Practique escuchar, expresar y negociar respetuosamente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1026" name="Picture 2" descr="Personas que trabajan en línea en equipo.">
            <a:extLst>
              <a:ext uri="{FF2B5EF4-FFF2-40B4-BE49-F238E27FC236}">
                <a16:creationId xmlns:a16="http://schemas.microsoft.com/office/drawing/2014/main" id="{7375EB33-7705-9CC5-563F-91D7EB0B87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284" y="1800123"/>
            <a:ext cx="5404683" cy="360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F6FDB79-5BE7-7544-8637-B5E8F8A1DA25}"/>
              </a:ext>
            </a:extLst>
          </p:cNvPr>
          <p:cNvSpPr txBox="1">
            <a:spLocks/>
          </p:cNvSpPr>
          <p:nvPr/>
        </p:nvSpPr>
        <p:spPr>
          <a:xfrm>
            <a:off x="3342338" y="194443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RESOLUCIÓN DE CONFLICTOS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81F4519E-18BC-C1B5-6720-3DDB655505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6E887700-90C2-7C96-E444-D2CB297696D9}"/>
              </a:ext>
            </a:extLst>
          </p:cNvPr>
          <p:cNvSpPr txBox="1"/>
          <p:nvPr/>
        </p:nvSpPr>
        <p:spPr>
          <a:xfrm>
            <a:off x="900270" y="1869256"/>
            <a:ext cx="519573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¿QUÉ ES EL CONFLICTO?
El conflicto es un desacuerdo o tensión natural entre individuos o grupos con necesidades, valores o perspectivas opuestas percibidas.
El objetivo no es eliminar el conflicto, sino gestionarlo de manera constructiva.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CBBE3AF-0524-B7A9-6BA0-CABDF8018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1207" y="1869256"/>
            <a:ext cx="4699000" cy="34671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7DFE6FE-4B7C-2CDA-AA35-9BB489975445}"/>
              </a:ext>
            </a:extLst>
          </p:cNvPr>
          <p:cNvSpPr txBox="1">
            <a:spLocks/>
          </p:cNvSpPr>
          <p:nvPr/>
        </p:nvSpPr>
        <p:spPr>
          <a:xfrm>
            <a:off x="3402012" y="164305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RESOLUCIÓN DE CONFLICTOS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E938A41E-A615-F395-37DC-381DBA156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05596F5A-E2C9-5C2E-0857-1D77F5E74757}"/>
              </a:ext>
            </a:extLst>
          </p:cNvPr>
          <p:cNvSpPr txBox="1"/>
          <p:nvPr/>
        </p:nvSpPr>
        <p:spPr>
          <a:xfrm>
            <a:off x="1066006" y="1995871"/>
            <a:ext cx="6172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POR QUÉ OCURRE EL CONFLICTO
• Necesidades insatisfechas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•Malentendidos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Diferencias en valores u objetivos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Estrés o sobrecarga emocional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Desequilibrio de poder
Comprender la raíz ayuda en la resolución.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9FDCD4F-BBB9-E627-67C3-999B2F0205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400" y="1249621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4B18DB4-14B1-D97F-E758-C976E5C7AB3B}"/>
              </a:ext>
            </a:extLst>
          </p:cNvPr>
          <p:cNvSpPr txBox="1">
            <a:spLocks/>
          </p:cNvSpPr>
          <p:nvPr/>
        </p:nvSpPr>
        <p:spPr>
          <a:xfrm>
            <a:off x="4259179" y="225877"/>
            <a:ext cx="6874465" cy="1674813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RESOLUCIÓN DE CONFLICTOS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49AB353C-FC82-E298-C69C-BD278D53C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A670CC9A-5D7A-5043-09F7-205C2C13684F}"/>
              </a:ext>
            </a:extLst>
          </p:cNvPr>
          <p:cNvSpPr txBox="1"/>
          <p:nvPr/>
        </p:nvSpPr>
        <p:spPr>
          <a:xfrm>
            <a:off x="1058356" y="1900690"/>
            <a:ext cx="6172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TIPOS DE CONFLICTO
• Interpersonal: entre individuos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Intrapersonal: luchas internas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Grupo/equipo: dentro o entre equipos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Organizacional: política, estructura, cultura
Cada uno requiere un enfoque diferente.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4098" name="Picture 2" descr="Grupo de personas con problemas de comportamiento.">
            <a:extLst>
              <a:ext uri="{FF2B5EF4-FFF2-40B4-BE49-F238E27FC236}">
                <a16:creationId xmlns:a16="http://schemas.microsoft.com/office/drawing/2014/main" id="{68C49441-B2E4-6352-37D3-7CBC45DC2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440" y="1503430"/>
            <a:ext cx="6269399" cy="417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DDE4B5A-E04B-4F9F-10BD-74831A5762F3}"/>
              </a:ext>
            </a:extLst>
          </p:cNvPr>
          <p:cNvSpPr txBox="1">
            <a:spLocks/>
          </p:cNvSpPr>
          <p:nvPr/>
        </p:nvSpPr>
        <p:spPr>
          <a:xfrm>
            <a:off x="3772398" y="207962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RESOLUCIÓN DE CONFLICTOS</a:t>
            </a: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E79BFFA4-088A-E852-B8FF-3DA899DEFD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C1DFC43F-5C8A-F1E5-72C5-D76313BD54A1}"/>
              </a:ext>
            </a:extLst>
          </p:cNvPr>
          <p:cNvSpPr txBox="1"/>
          <p:nvPr/>
        </p:nvSpPr>
        <p:spPr>
          <a:xfrm>
            <a:off x="1006595" y="1830424"/>
            <a:ext cx="6172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PATRONES COMUNES INÚTILES
🚫 Culpando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🚫 Interrumpir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🚫 Evitar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🚫 Actitud defensiva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🚫 Tono creciente
Reconocer estos patrones es el primer paso para cambiarlos.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5122" name="Picture 2" descr="Ilustración del concepto de entrenamiento">
            <a:extLst>
              <a:ext uri="{FF2B5EF4-FFF2-40B4-BE49-F238E27FC236}">
                <a16:creationId xmlns:a16="http://schemas.microsoft.com/office/drawing/2014/main" id="{32DFA1DD-0863-E384-15C8-DCDC30A93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143" y="1503430"/>
            <a:ext cx="5211857" cy="347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553C9DB-9065-5B9D-B2F2-7333D9D909CF}"/>
              </a:ext>
            </a:extLst>
          </p:cNvPr>
          <p:cNvSpPr txBox="1">
            <a:spLocks/>
          </p:cNvSpPr>
          <p:nvPr/>
        </p:nvSpPr>
        <p:spPr>
          <a:xfrm>
            <a:off x="3579813" y="296862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RESOLUCIÓN DE CONFLICTOS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402C0B7F-9EF9-CAA8-51F5-DE9193756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87764223-1000-FD0A-495B-80E42A7C519B}"/>
              </a:ext>
            </a:extLst>
          </p:cNvPr>
          <p:cNvSpPr txBox="1"/>
          <p:nvPr/>
        </p:nvSpPr>
        <p:spPr>
          <a:xfrm>
            <a:off x="939800" y="1971675"/>
            <a:ext cx="6172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RESPONDER VS REACCIONAR
Las reacciones son rápidas, emocionales y, a menudo, inconscientes.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Las respuestas son intencionales, reflexivas y fundamentadas.
La pausa crea espacio para la resolución.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6146" name="Picture 2" descr="Gente hablando ilustración del concepto">
            <a:extLst>
              <a:ext uri="{FF2B5EF4-FFF2-40B4-BE49-F238E27FC236}">
                <a16:creationId xmlns:a16="http://schemas.microsoft.com/office/drawing/2014/main" id="{D7BD8798-484D-E2CB-04D0-E64C054C7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38" y="1510998"/>
            <a:ext cx="5818662" cy="387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7174C6E-9A9F-4B4C-F3EB-E67835895EDE}"/>
              </a:ext>
            </a:extLst>
          </p:cNvPr>
          <p:cNvSpPr txBox="1">
            <a:spLocks/>
          </p:cNvSpPr>
          <p:nvPr/>
        </p:nvSpPr>
        <p:spPr>
          <a:xfrm>
            <a:off x="3516390" y="215862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RESOLUCIÓN DE CONFLICTOS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3CEE7F08-FCF2-A302-9BC6-DBC41DC13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ACA6FE40-F315-D17F-5DFC-D7D60BD43C2D}"/>
              </a:ext>
            </a:extLst>
          </p:cNvPr>
          <p:cNvSpPr txBox="1"/>
          <p:nvPr/>
        </p:nvSpPr>
        <p:spPr>
          <a:xfrm>
            <a:off x="698267" y="1890675"/>
            <a:ext cx="6172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EMPATÍA EN EL CONFLICTO
Intenta preguntarte: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"¿Qué podrían estar sintiendo?"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"¿Qué necesidad no se está satisfaciendo?"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"¿Cómo me gustaría que se acercaran a mí si estuviera en su lugar?"
La empatía no significa acuerdo, significa conexión.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7170" name="Picture 2" descr="Gente de negocios feliz disfrutando de la fiesta de la oficina">
            <a:extLst>
              <a:ext uri="{FF2B5EF4-FFF2-40B4-BE49-F238E27FC236}">
                <a16:creationId xmlns:a16="http://schemas.microsoft.com/office/drawing/2014/main" id="{5B56942D-559A-C182-FF90-AA5D7F743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666" y="1503430"/>
            <a:ext cx="5473334" cy="4564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F533845-07F4-F04D-B331-1DF497A2F7A5}" vid="{C3129E25-8A3B-8649-9FCB-F5577894E2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Emotional Employment Powerpoint-template (002)</Template>
  <TotalTime>2141</TotalTime>
  <Words>803</Words>
  <Application>Microsoft Office PowerPoint</Application>
  <PresentationFormat>Panorámica</PresentationFormat>
  <Paragraphs>45</Paragraphs>
  <Slides>18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Arial</vt:lpstr>
      <vt:lpstr>Calibri</vt:lpstr>
      <vt:lpstr>Corbel</vt:lpstr>
      <vt:lpstr>Wingdings 2</vt:lpstr>
      <vt:lpstr>Frame</vt:lpstr>
      <vt:lpstr>RESOLUCIÓN DE CONFLICTOS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 and F</dc:creator>
  <cp:lastModifiedBy>rociotrigueros@aprofem.org</cp:lastModifiedBy>
  <cp:revision>58</cp:revision>
  <dcterms:created xsi:type="dcterms:W3CDTF">2019-04-23T12:14:49Z</dcterms:created>
  <dcterms:modified xsi:type="dcterms:W3CDTF">2025-10-27T13:30:01Z</dcterms:modified>
</cp:coreProperties>
</file>